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9" autoAdjust="0"/>
    <p:restoredTop sz="94660"/>
  </p:normalViewPr>
  <p:slideViewPr>
    <p:cSldViewPr snapToGrid="0">
      <p:cViewPr varScale="1">
        <p:scale>
          <a:sx n="73" d="100"/>
          <a:sy n="73"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3743610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3449851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3579089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C09093-325A-46A2-9C80-68533CD0EF3F}" type="datetimeFigureOut">
              <a:rPr lang="en-ZW" smtClean="0"/>
              <a:t>12/12/2020</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873917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7C09093-325A-46A2-9C80-68533CD0EF3F}" type="datetimeFigureOut">
              <a:rPr lang="en-ZW" smtClean="0"/>
              <a:t>12/12/2020</a:t>
            </a:fld>
            <a:endParaRPr lang="en-ZW"/>
          </a:p>
        </p:txBody>
      </p:sp>
      <p:sp>
        <p:nvSpPr>
          <p:cNvPr id="8" name="Footer Placeholder 7"/>
          <p:cNvSpPr>
            <a:spLocks noGrp="1"/>
          </p:cNvSpPr>
          <p:nvPr>
            <p:ph type="ftr" sz="quarter" idx="11"/>
          </p:nvPr>
        </p:nvSpPr>
        <p:spPr/>
        <p:txBody>
          <a:bodyPr/>
          <a:lstStyle/>
          <a:p>
            <a:endParaRPr lang="en-ZW"/>
          </a:p>
        </p:txBody>
      </p:sp>
      <p:sp>
        <p:nvSpPr>
          <p:cNvPr id="9" name="Slide Number Placeholder 8"/>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2292691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7C09093-325A-46A2-9C80-68533CD0EF3F}" type="datetimeFigureOut">
              <a:rPr lang="en-ZW" smtClean="0"/>
              <a:t>12/12/2020</a:t>
            </a:fld>
            <a:endParaRPr lang="en-ZW"/>
          </a:p>
        </p:txBody>
      </p:sp>
      <p:sp>
        <p:nvSpPr>
          <p:cNvPr id="4" name="Footer Placeholder 3"/>
          <p:cNvSpPr>
            <a:spLocks noGrp="1"/>
          </p:cNvSpPr>
          <p:nvPr>
            <p:ph type="ftr" sz="quarter" idx="11"/>
          </p:nvPr>
        </p:nvSpPr>
        <p:spPr/>
        <p:txBody>
          <a:bodyPr/>
          <a:lstStyle/>
          <a:p>
            <a:endParaRPr lang="en-ZW"/>
          </a:p>
        </p:txBody>
      </p:sp>
      <p:sp>
        <p:nvSpPr>
          <p:cNvPr id="5" name="Slide Number Placeholder 4"/>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1502172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C09093-325A-46A2-9C80-68533CD0EF3F}" type="datetimeFigureOut">
              <a:rPr lang="en-ZW" smtClean="0"/>
              <a:t>12/12/2020</a:t>
            </a:fld>
            <a:endParaRPr lang="en-ZW"/>
          </a:p>
        </p:txBody>
      </p:sp>
      <p:sp>
        <p:nvSpPr>
          <p:cNvPr id="3" name="Footer Placeholder 2"/>
          <p:cNvSpPr>
            <a:spLocks noGrp="1"/>
          </p:cNvSpPr>
          <p:nvPr>
            <p:ph type="ftr" sz="quarter" idx="11"/>
          </p:nvPr>
        </p:nvSpPr>
        <p:spPr/>
        <p:txBody>
          <a:bodyPr/>
          <a:lstStyle/>
          <a:p>
            <a:endParaRPr lang="en-ZW"/>
          </a:p>
        </p:txBody>
      </p:sp>
      <p:sp>
        <p:nvSpPr>
          <p:cNvPr id="4" name="Slide Number Placeholder 3"/>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3189175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7C09093-325A-46A2-9C80-68533CD0EF3F}" type="datetimeFigureOut">
              <a:rPr lang="en-ZW" smtClean="0"/>
              <a:t>12/12/2020</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2614750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7C09093-325A-46A2-9C80-68533CD0EF3F}" type="datetimeFigureOut">
              <a:rPr lang="en-ZW" smtClean="0"/>
              <a:t>12/12/2020</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4230017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2992984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87459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3132189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47855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4206877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3740090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C09093-325A-46A2-9C80-68533CD0EF3F}" type="datetimeFigureOut">
              <a:rPr lang="en-ZW" smtClean="0"/>
              <a:t>12/12/2020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50E95CBD-423E-4D08-85BD-B2C740CE29D4}" type="slidenum">
              <a:rPr lang="en-ZW" smtClean="0"/>
              <a:t>‹#›</a:t>
            </a:fld>
            <a:endParaRPr lang="en-ZW"/>
          </a:p>
        </p:txBody>
      </p:sp>
    </p:spTree>
    <p:extLst>
      <p:ext uri="{BB962C8B-B14F-4D97-AF65-F5344CB8AC3E}">
        <p14:creationId xmlns:p14="http://schemas.microsoft.com/office/powerpoint/2010/main" val="2900547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7C09093-325A-46A2-9C80-68533CD0EF3F}" type="datetimeFigureOut">
              <a:rPr lang="en-ZW" smtClean="0"/>
              <a:t>12/12/2020</a:t>
            </a:fld>
            <a:endParaRPr lang="en-ZW"/>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ZW"/>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0E95CBD-423E-4D08-85BD-B2C740CE29D4}" type="slidenum">
              <a:rPr lang="en-ZW" smtClean="0"/>
              <a:t>‹#›</a:t>
            </a:fld>
            <a:endParaRPr lang="en-ZW"/>
          </a:p>
        </p:txBody>
      </p:sp>
    </p:spTree>
    <p:extLst>
      <p:ext uri="{BB962C8B-B14F-4D97-AF65-F5344CB8AC3E}">
        <p14:creationId xmlns:p14="http://schemas.microsoft.com/office/powerpoint/2010/main" val="2483019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doi.org/10.1016/j.jth.2019.10072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640" y="457201"/>
            <a:ext cx="12359303" cy="6839486"/>
          </a:xfrm>
        </p:spPr>
        <p:txBody>
          <a:bodyPr>
            <a:noAutofit/>
          </a:bodyPr>
          <a:lstStyle/>
          <a:p>
            <a:pPr algn="ctr">
              <a:lnSpc>
                <a:spcPct val="200000"/>
              </a:lnSpc>
            </a:pPr>
            <a:r>
              <a:rPr lang="en-US" sz="1600" b="1" dirty="0"/>
              <a:t> </a:t>
            </a:r>
            <a:r>
              <a:rPr lang="en-ZW" sz="1600" dirty="0"/>
              <a:t/>
            </a:r>
            <a:br>
              <a:rPr lang="en-ZW" sz="1600" dirty="0"/>
            </a:br>
            <a:r>
              <a:rPr lang="en-ZW" sz="1600" dirty="0" smtClean="0"/>
              <a:t/>
            </a:r>
            <a:br>
              <a:rPr lang="en-ZW" sz="1600" dirty="0" smtClean="0"/>
            </a:br>
            <a:r>
              <a:rPr lang="en-ZW" sz="1600" dirty="0"/>
              <a:t/>
            </a:r>
            <a:br>
              <a:rPr lang="en-ZW" sz="1600" dirty="0"/>
            </a:br>
            <a:r>
              <a:rPr lang="en-ZW" sz="1600" dirty="0" smtClean="0"/>
              <a:t/>
            </a:r>
            <a:br>
              <a:rPr lang="en-ZW" sz="1600" dirty="0" smtClean="0"/>
            </a:br>
            <a:r>
              <a:rPr lang="en-US" sz="1600" b="1" dirty="0"/>
              <a:t> </a:t>
            </a:r>
            <a:r>
              <a:rPr lang="en-US" sz="2800" dirty="0" smtClean="0">
                <a:latin typeface="Times New Roman" panose="02020603050405020304" pitchFamily="18" charset="0"/>
                <a:cs typeface="Times New Roman" panose="02020603050405020304" pitchFamily="18" charset="0"/>
              </a:rPr>
              <a:t>Publix Transportation Business Plan</a:t>
            </a:r>
            <a:r>
              <a:rPr lang="en-ZW" sz="2800" dirty="0" smtClean="0">
                <a:latin typeface="Times New Roman" panose="02020603050405020304" pitchFamily="18" charset="0"/>
                <a:cs typeface="Times New Roman" panose="02020603050405020304" pitchFamily="18" charset="0"/>
              </a:rPr>
              <a:t/>
            </a:r>
            <a:br>
              <a:rPr lang="en-ZW"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Student’s name:</a:t>
            </a:r>
            <a:r>
              <a:rPr lang="en-ZW" sz="2800" dirty="0" smtClean="0">
                <a:latin typeface="Times New Roman" panose="02020603050405020304" pitchFamily="18" charset="0"/>
                <a:cs typeface="Times New Roman" panose="02020603050405020304" pitchFamily="18" charset="0"/>
              </a:rPr>
              <a:t/>
            </a:r>
            <a:br>
              <a:rPr lang="en-ZW"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Professor's name:</a:t>
            </a:r>
            <a:r>
              <a:rPr lang="en-ZW" sz="2800" dirty="0" smtClean="0">
                <a:latin typeface="Times New Roman" panose="02020603050405020304" pitchFamily="18" charset="0"/>
                <a:cs typeface="Times New Roman" panose="02020603050405020304" pitchFamily="18" charset="0"/>
              </a:rPr>
              <a:t/>
            </a:r>
            <a:br>
              <a:rPr lang="en-ZW" sz="2800" dirty="0" smtClean="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nstitution of affiliation:</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Course:</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Date</a:t>
            </a:r>
            <a:r>
              <a:rPr lang="en-US" sz="1600" dirty="0" smtClean="0">
                <a:latin typeface="Times New Roman" panose="02020603050405020304" pitchFamily="18" charset="0"/>
                <a:cs typeface="Times New Roman" panose="02020603050405020304" pitchFamily="18" charset="0"/>
              </a:rPr>
              <a:t>:</a:t>
            </a:r>
            <a:r>
              <a:rPr lang="en-ZW" sz="1600" dirty="0" smtClean="0"/>
              <a:t/>
            </a:r>
            <a:br>
              <a:rPr lang="en-ZW" sz="1600" dirty="0" smtClean="0"/>
            </a:br>
            <a:r>
              <a:rPr lang="en-ZW" sz="1600" dirty="0"/>
              <a:t/>
            </a:r>
            <a:br>
              <a:rPr lang="en-ZW" sz="1600" dirty="0"/>
            </a:br>
            <a:endParaRPr lang="en-ZW" sz="1600" dirty="0"/>
          </a:p>
        </p:txBody>
      </p:sp>
    </p:spTree>
    <p:extLst>
      <p:ext uri="{BB962C8B-B14F-4D97-AF65-F5344CB8AC3E}">
        <p14:creationId xmlns:p14="http://schemas.microsoft.com/office/powerpoint/2010/main" val="2544097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a:bodyPr>
          <a:lstStyle/>
          <a:p>
            <a:pPr algn="ctr"/>
            <a:r>
              <a:rPr lang="en-US" sz="2000" dirty="0" smtClean="0">
                <a:latin typeface="Times New Roman" panose="02020603050405020304" pitchFamily="18" charset="0"/>
                <a:cs typeface="Times New Roman" panose="02020603050405020304" pitchFamily="18" charset="0"/>
              </a:rPr>
              <a:t>Introduction </a:t>
            </a: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a:lnSpc>
                <a:spcPct val="200000"/>
              </a:lnSpc>
            </a:pPr>
            <a:r>
              <a:rPr lang="en-US" sz="2000" dirty="0">
                <a:latin typeface="Times New Roman" panose="02020603050405020304" pitchFamily="18" charset="0"/>
                <a:cs typeface="Times New Roman" panose="02020603050405020304" pitchFamily="18" charset="0"/>
              </a:rPr>
              <a:t>Publix is an already operational grocery supermarket operating in many different cities within the U.S. The organization is under a plan to improve their quality service provision by introducing transportation services to their business venture to cater to the elderly and the disabled in Jacksonville, </a:t>
            </a:r>
            <a:r>
              <a:rPr lang="en-US" sz="2000" dirty="0" smtClean="0">
                <a:latin typeface="Times New Roman" panose="02020603050405020304" pitchFamily="18" charset="0"/>
                <a:cs typeface="Times New Roman" panose="02020603050405020304" pitchFamily="18" charset="0"/>
              </a:rPr>
              <a:t>Florida</a:t>
            </a:r>
          </a:p>
          <a:p>
            <a:pPr>
              <a:lnSpc>
                <a:spcPct val="200000"/>
              </a:lnSpc>
            </a:pPr>
            <a:r>
              <a:rPr lang="en-US" sz="2000" dirty="0" smtClean="0">
                <a:latin typeface="Times New Roman" panose="02020603050405020304" pitchFamily="18" charset="0"/>
                <a:cs typeface="Times New Roman" panose="02020603050405020304" pitchFamily="18" charset="0"/>
              </a:rPr>
              <a:t>The organization aims to outsmart its competitors following  a huge number of elderly and disabled around the Jacksonville. </a:t>
            </a:r>
          </a:p>
          <a:p>
            <a:pPr>
              <a:lnSpc>
                <a:spcPct val="200000"/>
              </a:lnSpc>
            </a:pPr>
            <a:r>
              <a:rPr lang="en-US" sz="2000" dirty="0" smtClean="0">
                <a:latin typeface="Times New Roman" panose="02020603050405020304" pitchFamily="18" charset="0"/>
                <a:cs typeface="Times New Roman" panose="02020603050405020304" pitchFamily="18" charset="0"/>
              </a:rPr>
              <a:t>Following an outbreak of Covid 19 providing transportation to the elderly helps keep them safe.</a:t>
            </a:r>
          </a:p>
          <a:p>
            <a:pPr>
              <a:lnSpc>
                <a:spcPct val="200000"/>
              </a:lnSpc>
            </a:pPr>
            <a:r>
              <a:rPr lang="en-US" sz="2000" dirty="0" smtClean="0">
                <a:latin typeface="Times New Roman" panose="02020603050405020304" pitchFamily="18" charset="0"/>
                <a:cs typeface="Times New Roman" panose="02020603050405020304" pitchFamily="18" charset="0"/>
              </a:rPr>
              <a:t>Huge labor force provided by people rendered unemployed following the pandemic.</a:t>
            </a:r>
          </a:p>
          <a:p>
            <a:pPr>
              <a:lnSpc>
                <a:spcPct val="200000"/>
              </a:lnSpc>
            </a:pPr>
            <a:r>
              <a:rPr lang="en-US" sz="2000" dirty="0" smtClean="0">
                <a:latin typeface="Times New Roman" panose="02020603050405020304" pitchFamily="18" charset="0"/>
                <a:cs typeface="Times New Roman" panose="02020603050405020304" pitchFamily="18" charset="0"/>
              </a:rPr>
              <a:t>The company has a good financial statement following  high profits and low depts.  </a:t>
            </a:r>
            <a:endParaRPr lang="en-ZW"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1279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9777"/>
            <a:ext cx="10515600" cy="1325563"/>
          </a:xfrm>
        </p:spPr>
        <p:txBody>
          <a:bodyPr>
            <a:normAutofit/>
          </a:bodyPr>
          <a:lstStyle/>
          <a:p>
            <a:pPr algn="ctr"/>
            <a:r>
              <a:rPr lang="en-US" sz="2000" dirty="0" smtClean="0">
                <a:latin typeface="Times New Roman" panose="02020603050405020304" pitchFamily="18" charset="0"/>
                <a:cs typeface="Times New Roman" panose="02020603050405020304" pitchFamily="18" charset="0"/>
              </a:rPr>
              <a:t>Business description, Vision and Mission</a:t>
            </a: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10515600" cy="4486275"/>
          </a:xfrm>
        </p:spPr>
        <p:txBody>
          <a:bodyPr>
            <a:normAutofit fontScale="85000" lnSpcReduction="10000"/>
          </a:bodyPr>
          <a:lstStyle/>
          <a:p>
            <a:pPr>
              <a:lnSpc>
                <a:spcPct val="200000"/>
              </a:lnSpc>
            </a:pPr>
            <a:r>
              <a:rPr lang="en-US" sz="2000" dirty="0" smtClean="0">
                <a:latin typeface="Times New Roman" panose="02020603050405020304" pitchFamily="18" charset="0"/>
                <a:cs typeface="Times New Roman" panose="02020603050405020304" pitchFamily="18" charset="0"/>
              </a:rPr>
              <a:t>Publix is a food retailing restaurant that aims at introducing transport services to cater for the disable and elderly population in Jacksonville, Florida with an aim of satisfying customers need while increasing economic benefits </a:t>
            </a:r>
          </a:p>
          <a:p>
            <a:pPr marL="0" indent="0">
              <a:lnSpc>
                <a:spcPct val="200000"/>
              </a:lnSpc>
              <a:buNone/>
            </a:pPr>
            <a:r>
              <a:rPr lang="en-US" sz="2000" b="1" dirty="0">
                <a:latin typeface="Times New Roman" panose="02020603050405020304" pitchFamily="18" charset="0"/>
                <a:cs typeface="Times New Roman" panose="02020603050405020304" pitchFamily="18" charset="0"/>
              </a:rPr>
              <a:t>Vision </a:t>
            </a:r>
            <a:r>
              <a:rPr lang="en-US" sz="2000" b="1" dirty="0" smtClean="0">
                <a:latin typeface="Times New Roman" panose="02020603050405020304" pitchFamily="18" charset="0"/>
                <a:cs typeface="Times New Roman" panose="02020603050405020304" pitchFamily="18" charset="0"/>
              </a:rPr>
              <a:t>Statement</a:t>
            </a:r>
          </a:p>
          <a:p>
            <a:pPr>
              <a:lnSpc>
                <a:spcPct val="200000"/>
              </a:lnSpc>
            </a:pPr>
            <a:r>
              <a:rPr lang="en-US" sz="2000" dirty="0">
                <a:latin typeface="Times New Roman" panose="02020603050405020304" pitchFamily="18" charset="0"/>
                <a:cs typeface="Times New Roman" panose="02020603050405020304" pitchFamily="18" charset="0"/>
              </a:rPr>
              <a:t>Promotion of quality customer service and community involvement and being a great place to work and shop.</a:t>
            </a:r>
            <a:endParaRPr lang="en-ZW" sz="2000" dirty="0">
              <a:latin typeface="Times New Roman" panose="02020603050405020304" pitchFamily="18" charset="0"/>
              <a:cs typeface="Times New Roman" panose="02020603050405020304" pitchFamily="18" charset="0"/>
            </a:endParaRPr>
          </a:p>
          <a:p>
            <a:pPr marL="0" indent="0">
              <a:lnSpc>
                <a:spcPct val="200000"/>
              </a:lnSpc>
              <a:buNone/>
            </a:pPr>
            <a:r>
              <a:rPr lang="en-US" sz="2000" b="1" dirty="0">
                <a:latin typeface="Times New Roman" panose="02020603050405020304" pitchFamily="18" charset="0"/>
                <a:cs typeface="Times New Roman" panose="02020603050405020304" pitchFamily="18" charset="0"/>
              </a:rPr>
              <a:t>Mission</a:t>
            </a:r>
            <a:endParaRPr lang="en-ZW" sz="2000" dirty="0">
              <a:latin typeface="Times New Roman" panose="02020603050405020304" pitchFamily="18" charset="0"/>
              <a:cs typeface="Times New Roman" panose="02020603050405020304" pitchFamily="18" charset="0"/>
            </a:endParaRPr>
          </a:p>
          <a:p>
            <a:pPr>
              <a:lnSpc>
                <a:spcPct val="200000"/>
              </a:lnSpc>
            </a:pPr>
            <a:r>
              <a:rPr lang="en-US" sz="2000" dirty="0">
                <a:latin typeface="Times New Roman" panose="02020603050405020304" pitchFamily="18" charset="0"/>
                <a:cs typeface="Times New Roman" panose="02020603050405020304" pitchFamily="18" charset="0"/>
              </a:rPr>
              <a:t>To be a premier quality food retailer in the world. This is to gain competitive edge as well as increased demand to increase profits to the business.</a:t>
            </a:r>
            <a:endParaRPr lang="en-ZW" sz="2000" dirty="0">
              <a:latin typeface="Times New Roman" panose="02020603050405020304" pitchFamily="18" charset="0"/>
              <a:cs typeface="Times New Roman" panose="02020603050405020304" pitchFamily="18" charset="0"/>
            </a:endParaRPr>
          </a:p>
          <a:p>
            <a:pPr marL="0" indent="0">
              <a:lnSpc>
                <a:spcPct val="200000"/>
              </a:lnSpc>
              <a:buNone/>
            </a:pPr>
            <a:endParaRPr lang="en-ZW" dirty="0"/>
          </a:p>
          <a:p>
            <a:pPr marL="0" indent="0">
              <a:lnSpc>
                <a:spcPct val="200000"/>
              </a:lnSpc>
              <a:buNone/>
            </a:pPr>
            <a:endParaRPr lang="en-ZW" dirty="0"/>
          </a:p>
        </p:txBody>
      </p:sp>
    </p:spTree>
    <p:extLst>
      <p:ext uri="{BB962C8B-B14F-4D97-AF65-F5344CB8AC3E}">
        <p14:creationId xmlns:p14="http://schemas.microsoft.com/office/powerpoint/2010/main" val="1484003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a:latin typeface="Times New Roman" panose="02020603050405020304" pitchFamily="18" charset="0"/>
                <a:cs typeface="Times New Roman" panose="02020603050405020304" pitchFamily="18" charset="0"/>
              </a:rPr>
              <a:t>Market analysis</a:t>
            </a:r>
            <a:r>
              <a:rPr lang="en-ZW" sz="2000" dirty="0">
                <a:latin typeface="Times New Roman" panose="02020603050405020304" pitchFamily="18" charset="0"/>
                <a:cs typeface="Times New Roman" panose="02020603050405020304" pitchFamily="18" charset="0"/>
              </a:rPr>
              <a:t/>
            </a:r>
            <a:br>
              <a:rPr lang="en-ZW" sz="2000" dirty="0">
                <a:latin typeface="Times New Roman" panose="02020603050405020304" pitchFamily="18" charset="0"/>
                <a:cs typeface="Times New Roman" panose="02020603050405020304" pitchFamily="18" charset="0"/>
              </a:rPr>
            </a:b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9476" y="1690688"/>
            <a:ext cx="10515600" cy="4351338"/>
          </a:xfrm>
        </p:spPr>
        <p:txBody>
          <a:bodyPr>
            <a:normAutofit fontScale="85000" lnSpcReduction="20000"/>
          </a:bodyPr>
          <a:lstStyle/>
          <a:p>
            <a:pPr marL="0" indent="0">
              <a:lnSpc>
                <a:spcPct val="200000"/>
              </a:lnSpc>
              <a:buNone/>
            </a:pPr>
            <a:r>
              <a:rPr lang="en-US" sz="2000" dirty="0" smtClean="0">
                <a:latin typeface="Times New Roman" panose="02020603050405020304" pitchFamily="18" charset="0"/>
                <a:cs typeface="Times New Roman" panose="02020603050405020304" pitchFamily="18" charset="0"/>
              </a:rPr>
              <a:t>SWOT </a:t>
            </a:r>
            <a:r>
              <a:rPr lang="en-US" sz="2000" dirty="0">
                <a:latin typeface="Times New Roman" panose="02020603050405020304" pitchFamily="18" charset="0"/>
                <a:cs typeface="Times New Roman" panose="02020603050405020304" pitchFamily="18" charset="0"/>
              </a:rPr>
              <a:t>analysis</a:t>
            </a:r>
            <a:endParaRPr lang="en-ZW" sz="2000" dirty="0">
              <a:latin typeface="Times New Roman" panose="02020603050405020304" pitchFamily="18" charset="0"/>
              <a:cs typeface="Times New Roman" panose="02020603050405020304" pitchFamily="18" charset="0"/>
            </a:endParaRPr>
          </a:p>
          <a:p>
            <a:pPr lvl="0">
              <a:lnSpc>
                <a:spcPct val="200000"/>
              </a:lnSpc>
            </a:pPr>
            <a:r>
              <a:rPr lang="en-US" sz="2000" dirty="0" smtClean="0">
                <a:latin typeface="Times New Roman" panose="02020603050405020304" pitchFamily="18" charset="0"/>
                <a:cs typeface="Times New Roman" panose="02020603050405020304" pitchFamily="18" charset="0"/>
              </a:rPr>
              <a:t>Strength-Based </a:t>
            </a:r>
            <a:r>
              <a:rPr lang="en-US" sz="2000" dirty="0">
                <a:latin typeface="Times New Roman" panose="02020603050405020304" pitchFamily="18" charset="0"/>
                <a:cs typeface="Times New Roman" panose="02020603050405020304" pitchFamily="18" charset="0"/>
              </a:rPr>
              <a:t>on the high demand driven by the high population of the baby boomers as well as the disabled in the city.</a:t>
            </a:r>
            <a:endParaRPr lang="en-ZW" sz="2000" dirty="0">
              <a:latin typeface="Times New Roman" panose="02020603050405020304" pitchFamily="18" charset="0"/>
              <a:cs typeface="Times New Roman" panose="02020603050405020304" pitchFamily="18" charset="0"/>
            </a:endParaRPr>
          </a:p>
          <a:p>
            <a:pPr lvl="0">
              <a:lnSpc>
                <a:spcPct val="200000"/>
              </a:lnSpc>
            </a:pPr>
            <a:r>
              <a:rPr lang="en-US" sz="2000" dirty="0">
                <a:latin typeface="Times New Roman" panose="02020603050405020304" pitchFamily="18" charset="0"/>
                <a:cs typeface="Times New Roman" panose="02020603050405020304" pitchFamily="18" charset="0"/>
              </a:rPr>
              <a:t>Weakness- Publix has limited partnerships and that could hinder them when trying to produce this new innovation. </a:t>
            </a:r>
            <a:endParaRPr lang="en-ZW" sz="2000" dirty="0">
              <a:latin typeface="Times New Roman" panose="02020603050405020304" pitchFamily="18" charset="0"/>
              <a:cs typeface="Times New Roman" panose="02020603050405020304" pitchFamily="18" charset="0"/>
            </a:endParaRPr>
          </a:p>
          <a:p>
            <a:pPr>
              <a:lnSpc>
                <a:spcPct val="200000"/>
              </a:lnSpc>
            </a:pPr>
            <a:r>
              <a:rPr lang="en-US" sz="2000" dirty="0">
                <a:latin typeface="Times New Roman" panose="02020603050405020304" pitchFamily="18" charset="0"/>
                <a:cs typeface="Times New Roman" panose="02020603050405020304" pitchFamily="18" charset="0"/>
              </a:rPr>
              <a:t>Opportunities- Publix would be the first company to introduce this new service. With all of the high demand, Publix would reap all the benefits of being the first </a:t>
            </a:r>
            <a:r>
              <a:rPr lang="en-US" sz="2000" dirty="0" smtClean="0">
                <a:latin typeface="Times New Roman" panose="02020603050405020304" pitchFamily="18" charset="0"/>
                <a:cs typeface="Times New Roman" panose="02020603050405020304" pitchFamily="18" charset="0"/>
              </a:rPr>
              <a:t>company</a:t>
            </a:r>
          </a:p>
          <a:p>
            <a:pPr>
              <a:lnSpc>
                <a:spcPct val="200000"/>
              </a:lnSpc>
            </a:pPr>
            <a:r>
              <a:rPr lang="en-US" sz="2000" dirty="0">
                <a:latin typeface="Times New Roman" panose="02020603050405020304" pitchFamily="18" charset="0"/>
                <a:cs typeface="Times New Roman" panose="02020603050405020304" pitchFamily="18" charset="0"/>
              </a:rPr>
              <a:t>Threats- The company’s threats are the competitors and for this reason there is need to improve the quality of service to meet customers </a:t>
            </a:r>
            <a:r>
              <a:rPr lang="en-US" sz="2000" dirty="0" smtClean="0">
                <a:latin typeface="Times New Roman" panose="02020603050405020304" pitchFamily="18" charset="0"/>
                <a:cs typeface="Times New Roman" panose="02020603050405020304" pitchFamily="18" charset="0"/>
              </a:rPr>
              <a:t>satisfaction.</a:t>
            </a:r>
            <a:endParaRPr lang="en-ZW"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5771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smtClean="0">
                <a:latin typeface="Times New Roman" panose="02020603050405020304" pitchFamily="18" charset="0"/>
                <a:cs typeface="Times New Roman" panose="02020603050405020304" pitchFamily="18" charset="0"/>
              </a:rPr>
              <a:t>Service life </a:t>
            </a: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4766" y="1463041"/>
            <a:ext cx="8699236" cy="4578322"/>
          </a:xfrm>
        </p:spPr>
        <p:txBody>
          <a:bodyPr>
            <a:normAutofit/>
          </a:bodyPr>
          <a:lstStyle/>
          <a:p>
            <a:pPr>
              <a:lnSpc>
                <a:spcPct val="200000"/>
              </a:lnSpc>
            </a:pPr>
            <a:r>
              <a:rPr lang="en-US" sz="1600" dirty="0" smtClean="0">
                <a:latin typeface="Times New Roman" panose="02020603050405020304" pitchFamily="18" charset="0"/>
                <a:cs typeface="Times New Roman" panose="02020603050405020304" pitchFamily="18" charset="0"/>
              </a:rPr>
              <a:t>The operation of the organization is based on five key areas. </a:t>
            </a:r>
          </a:p>
          <a:p>
            <a:pPr>
              <a:lnSpc>
                <a:spcPct val="200000"/>
              </a:lnSpc>
            </a:pPr>
            <a:r>
              <a:rPr lang="en-US" sz="1600" dirty="0" smtClean="0">
                <a:latin typeface="Times New Roman" panose="02020603050405020304" pitchFamily="18" charset="0"/>
                <a:cs typeface="Times New Roman" panose="02020603050405020304" pitchFamily="18" charset="0"/>
              </a:rPr>
              <a:t>Exploration stage with low number of customers.</a:t>
            </a:r>
          </a:p>
          <a:p>
            <a:pPr>
              <a:lnSpc>
                <a:spcPct val="200000"/>
              </a:lnSpc>
            </a:pPr>
            <a:r>
              <a:rPr lang="en-US" sz="1600" dirty="0" smtClean="0">
                <a:latin typeface="Times New Roman" panose="02020603050405020304" pitchFamily="18" charset="0"/>
                <a:cs typeface="Times New Roman" panose="02020603050405020304" pitchFamily="18" charset="0"/>
              </a:rPr>
              <a:t>Involvement stage- awareness created by departments </a:t>
            </a:r>
          </a:p>
          <a:p>
            <a:pPr>
              <a:lnSpc>
                <a:spcPct val="200000"/>
              </a:lnSpc>
            </a:pPr>
            <a:r>
              <a:rPr lang="en-US" sz="1600" dirty="0" smtClean="0">
                <a:latin typeface="Times New Roman" panose="02020603050405020304" pitchFamily="18" charset="0"/>
                <a:cs typeface="Times New Roman" panose="02020603050405020304" pitchFamily="18" charset="0"/>
              </a:rPr>
              <a:t>Development stage involves stakeholders in marketing of the produce</a:t>
            </a:r>
          </a:p>
          <a:p>
            <a:pPr>
              <a:lnSpc>
                <a:spcPct val="200000"/>
              </a:lnSpc>
            </a:pPr>
            <a:r>
              <a:rPr lang="en-US" sz="1600" dirty="0" smtClean="0">
                <a:latin typeface="Times New Roman" panose="02020603050405020304" pitchFamily="18" charset="0"/>
                <a:cs typeface="Times New Roman" panose="02020603050405020304" pitchFamily="18" charset="0"/>
              </a:rPr>
              <a:t>Consolidation stage- number of sales is enough to meet the costs making a profit </a:t>
            </a:r>
          </a:p>
          <a:p>
            <a:pPr>
              <a:lnSpc>
                <a:spcPct val="200000"/>
              </a:lnSpc>
            </a:pPr>
            <a:r>
              <a:rPr lang="en-US" sz="1600" dirty="0" smtClean="0">
                <a:latin typeface="Times New Roman" panose="02020603050405020304" pitchFamily="18" charset="0"/>
                <a:cs typeface="Times New Roman" panose="02020603050405020304" pitchFamily="18" charset="0"/>
              </a:rPr>
              <a:t>Stagnation stage- no increase or decrease in customer demands </a:t>
            </a:r>
          </a:p>
          <a:p>
            <a:pPr>
              <a:lnSpc>
                <a:spcPct val="200000"/>
              </a:lnSpc>
            </a:pPr>
            <a:r>
              <a:rPr lang="en-US" sz="1600" dirty="0" smtClean="0">
                <a:latin typeface="Times New Roman" panose="02020603050405020304" pitchFamily="18" charset="0"/>
                <a:cs typeface="Times New Roman" panose="02020603050405020304" pitchFamily="18" charset="0"/>
              </a:rPr>
              <a:t>Decline stage- increase in demand for transport system.</a:t>
            </a:r>
          </a:p>
          <a:p>
            <a:pPr>
              <a:lnSpc>
                <a:spcPct val="200000"/>
              </a:lnSpc>
            </a:pPr>
            <a:endParaRPr lang="en-ZW"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5096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1195" y="241557"/>
            <a:ext cx="10515600" cy="1325563"/>
          </a:xfrm>
        </p:spPr>
        <p:txBody>
          <a:bodyPr>
            <a:normAutofit/>
          </a:bodyPr>
          <a:lstStyle/>
          <a:p>
            <a:pPr algn="ctr"/>
            <a:r>
              <a:rPr lang="en-US" sz="2000" dirty="0" smtClean="0">
                <a:latin typeface="Times New Roman" panose="02020603050405020304" pitchFamily="18" charset="0"/>
                <a:cs typeface="Times New Roman" panose="02020603050405020304" pitchFamily="18" charset="0"/>
              </a:rPr>
              <a:t>Management and marketing </a:t>
            </a: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sz="1600" dirty="0" smtClean="0">
                <a:latin typeface="Times New Roman" panose="02020603050405020304" pitchFamily="18" charset="0"/>
                <a:cs typeface="Times New Roman" panose="02020603050405020304" pitchFamily="18" charset="0"/>
              </a:rPr>
              <a:t>Transport serves headed by transport department</a:t>
            </a:r>
          </a:p>
          <a:p>
            <a:pPr>
              <a:lnSpc>
                <a:spcPct val="200000"/>
              </a:lnSpc>
            </a:pPr>
            <a:r>
              <a:rPr lang="en-US" sz="1600" dirty="0" smtClean="0">
                <a:latin typeface="Times New Roman" panose="02020603050405020304" pitchFamily="18" charset="0"/>
                <a:cs typeface="Times New Roman" panose="02020603050405020304" pitchFamily="18" charset="0"/>
              </a:rPr>
              <a:t>Proper market research is done to determine customers preference </a:t>
            </a:r>
          </a:p>
          <a:p>
            <a:pPr>
              <a:lnSpc>
                <a:spcPct val="200000"/>
              </a:lnSpc>
            </a:pPr>
            <a:r>
              <a:rPr lang="en-US" sz="1600" dirty="0" smtClean="0">
                <a:latin typeface="Times New Roman" panose="02020603050405020304" pitchFamily="18" charset="0"/>
                <a:cs typeface="Times New Roman" panose="02020603050405020304" pitchFamily="18" charset="0"/>
              </a:rPr>
              <a:t>Analysis of competing organization </a:t>
            </a:r>
          </a:p>
          <a:p>
            <a:pPr>
              <a:lnSpc>
                <a:spcPct val="200000"/>
              </a:lnSpc>
            </a:pPr>
            <a:r>
              <a:rPr lang="en-US" sz="1600" dirty="0" smtClean="0">
                <a:latin typeface="Times New Roman" panose="02020603050405020304" pitchFamily="18" charset="0"/>
                <a:cs typeface="Times New Roman" panose="02020603050405020304" pitchFamily="18" charset="0"/>
              </a:rPr>
              <a:t>Use of online marketing to conduct advertisements</a:t>
            </a:r>
          </a:p>
          <a:p>
            <a:pPr marL="0" indent="0">
              <a:lnSpc>
                <a:spcPct val="200000"/>
              </a:lnSpc>
              <a:buNone/>
            </a:pP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Operation plan </a:t>
            </a:r>
          </a:p>
          <a:p>
            <a:pPr marL="0" indent="0">
              <a:lnSpc>
                <a:spcPct val="200000"/>
              </a:lnSpc>
              <a:buNone/>
            </a:pPr>
            <a:r>
              <a:rPr lang="en-US" sz="1600" dirty="0" smtClean="0">
                <a:latin typeface="Times New Roman" panose="02020603050405020304" pitchFamily="18" charset="0"/>
                <a:cs typeface="Times New Roman" panose="02020603050405020304" pitchFamily="18" charset="0"/>
              </a:rPr>
              <a:t>The business operates on the website that allows the elderly and disable to make online booking and delivery within 45 minutes  </a:t>
            </a:r>
            <a:endParaRPr lang="en-ZW"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8648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714" y="500062"/>
            <a:ext cx="10515600" cy="1325563"/>
          </a:xfrm>
        </p:spPr>
        <p:txBody>
          <a:bodyPr>
            <a:normAutofit/>
          </a:bodyPr>
          <a:lstStyle/>
          <a:p>
            <a:pPr algn="ctr"/>
            <a:r>
              <a:rPr lang="en-US" sz="2000" dirty="0">
                <a:latin typeface="Times New Roman" panose="02020603050405020304" pitchFamily="18" charset="0"/>
                <a:cs typeface="Times New Roman" panose="02020603050405020304" pitchFamily="18" charset="0"/>
              </a:rPr>
              <a:t>Financial plan</a:t>
            </a:r>
            <a:r>
              <a:rPr lang="en-ZW" sz="2000" dirty="0">
                <a:latin typeface="Times New Roman" panose="02020603050405020304" pitchFamily="18" charset="0"/>
                <a:cs typeface="Times New Roman" panose="02020603050405020304" pitchFamily="18" charset="0"/>
              </a:rPr>
              <a:t/>
            </a:r>
            <a:br>
              <a:rPr lang="en-ZW" sz="2000" dirty="0">
                <a:latin typeface="Times New Roman" panose="02020603050405020304" pitchFamily="18" charset="0"/>
                <a:cs typeface="Times New Roman" panose="02020603050405020304" pitchFamily="18" charset="0"/>
              </a:rPr>
            </a:b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a:lnSpc>
                <a:spcPct val="200000"/>
              </a:lnSpc>
            </a:pPr>
            <a:r>
              <a:rPr lang="en-US" sz="1600" dirty="0" smtClean="0">
                <a:latin typeface="Times New Roman" panose="02020603050405020304" pitchFamily="18" charset="0"/>
                <a:cs typeface="Times New Roman" panose="02020603050405020304" pitchFamily="18" charset="0"/>
              </a:rPr>
              <a:t>Starting capital $150000.</a:t>
            </a:r>
          </a:p>
          <a:p>
            <a:pPr>
              <a:lnSpc>
                <a:spcPct val="200000"/>
              </a:lnSpc>
            </a:pPr>
            <a:r>
              <a:rPr lang="en-US" sz="1600" dirty="0" smtClean="0">
                <a:latin typeface="Times New Roman" panose="02020603050405020304" pitchFamily="18" charset="0"/>
                <a:cs typeface="Times New Roman" panose="02020603050405020304" pitchFamily="18" charset="0"/>
              </a:rPr>
              <a:t>Cash from accounts $100000 and $50000 from loans. </a:t>
            </a:r>
          </a:p>
          <a:p>
            <a:pPr>
              <a:lnSpc>
                <a:spcPct val="200000"/>
              </a:lnSpc>
            </a:pPr>
            <a:r>
              <a:rPr lang="en-US" sz="1600" dirty="0" smtClean="0">
                <a:latin typeface="Times New Roman" panose="02020603050405020304" pitchFamily="18" charset="0"/>
                <a:cs typeface="Times New Roman" panose="02020603050405020304" pitchFamily="18" charset="0"/>
              </a:rPr>
              <a:t>The company aims at purchasing two vehicles for the start  each at $40000</a:t>
            </a:r>
          </a:p>
          <a:p>
            <a:pPr>
              <a:lnSpc>
                <a:spcPct val="200000"/>
              </a:lnSpc>
            </a:pPr>
            <a:r>
              <a:rPr lang="en-US" sz="1600" dirty="0" smtClean="0">
                <a:latin typeface="Times New Roman" panose="02020603050405020304" pitchFamily="18" charset="0"/>
                <a:cs typeface="Times New Roman" panose="02020603050405020304" pitchFamily="18" charset="0"/>
              </a:rPr>
              <a:t>Insurance $200-250per vehicle </a:t>
            </a:r>
          </a:p>
          <a:p>
            <a:pPr>
              <a:lnSpc>
                <a:spcPct val="200000"/>
              </a:lnSpc>
            </a:pPr>
            <a:r>
              <a:rPr lang="en-US" sz="1600" dirty="0" smtClean="0">
                <a:latin typeface="Times New Roman" panose="02020603050405020304" pitchFamily="18" charset="0"/>
                <a:cs typeface="Times New Roman" panose="02020603050405020304" pitchFamily="18" charset="0"/>
              </a:rPr>
              <a:t>ROI = current value of investment –cost of investment </a:t>
            </a:r>
          </a:p>
          <a:p>
            <a:pPr marL="0" indent="0">
              <a:lnSpc>
                <a:spcPct val="200000"/>
              </a:lnSpc>
              <a:buNone/>
            </a:pPr>
            <a:r>
              <a:rPr lang="en-US" sz="1600" dirty="0" smtClean="0">
                <a:latin typeface="Times New Roman" panose="02020603050405020304" pitchFamily="18" charset="0"/>
                <a:cs typeface="Times New Roman" panose="02020603050405020304" pitchFamily="18" charset="0"/>
              </a:rPr>
              <a:t> $200000-$150000/ 150000*100</a:t>
            </a:r>
          </a:p>
          <a:p>
            <a:pPr marL="0" indent="0">
              <a:lnSpc>
                <a:spcPct val="200000"/>
              </a:lnSpc>
              <a:buNone/>
            </a:pPr>
            <a:r>
              <a:rPr lang="en-US" sz="1600" dirty="0" smtClean="0">
                <a:latin typeface="Times New Roman" panose="02020603050405020304" pitchFamily="18" charset="0"/>
                <a:cs typeface="Times New Roman" panose="02020603050405020304" pitchFamily="18" charset="0"/>
              </a:rPr>
              <a:t>ROI=33.333% </a:t>
            </a:r>
          </a:p>
          <a:p>
            <a:pPr marL="0" indent="0">
              <a:lnSpc>
                <a:spcPct val="200000"/>
              </a:lnSpc>
              <a:buNone/>
            </a:pPr>
            <a:r>
              <a:rPr lang="en-US" sz="1600" dirty="0" smtClean="0">
                <a:latin typeface="Times New Roman" panose="02020603050405020304" pitchFamily="18" charset="0"/>
                <a:cs typeface="Times New Roman" panose="02020603050405020304" pitchFamily="18" charset="0"/>
              </a:rPr>
              <a:t>Its vey likely to attract more investors to the company. </a:t>
            </a:r>
            <a:endParaRPr lang="en-ZW"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1307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5908" y="266271"/>
            <a:ext cx="10515600" cy="1325563"/>
          </a:xfrm>
        </p:spPr>
        <p:txBody>
          <a:bodyPr>
            <a:normAutofit/>
          </a:bodyPr>
          <a:lstStyle/>
          <a:p>
            <a:pPr algn="ctr"/>
            <a:r>
              <a:rPr lang="en-US" sz="2000" dirty="0">
                <a:latin typeface="Times New Roman" panose="02020603050405020304" pitchFamily="18" charset="0"/>
                <a:cs typeface="Times New Roman" panose="02020603050405020304" pitchFamily="18" charset="0"/>
              </a:rPr>
              <a:t>Conclusion </a:t>
            </a:r>
            <a:r>
              <a:rPr lang="en-ZW" sz="2000" dirty="0">
                <a:latin typeface="Times New Roman" panose="02020603050405020304" pitchFamily="18" charset="0"/>
                <a:cs typeface="Times New Roman" panose="02020603050405020304" pitchFamily="18" charset="0"/>
              </a:rPr>
              <a:t/>
            </a:r>
            <a:br>
              <a:rPr lang="en-ZW" sz="2000" dirty="0">
                <a:latin typeface="Times New Roman" panose="02020603050405020304" pitchFamily="18" charset="0"/>
                <a:cs typeface="Times New Roman" panose="02020603050405020304" pitchFamily="18" charset="0"/>
              </a:rPr>
            </a:b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58537"/>
            <a:ext cx="8596668" cy="4682825"/>
          </a:xfrm>
        </p:spPr>
        <p:txBody>
          <a:bodyPr>
            <a:normAutofit/>
          </a:bodyPr>
          <a:lstStyle/>
          <a:p>
            <a:pPr marL="0" indent="0">
              <a:lnSpc>
                <a:spcPct val="200000"/>
              </a:lnSpc>
              <a:buNone/>
            </a:pPr>
            <a:r>
              <a:rPr lang="en-US" sz="1600" dirty="0" smtClean="0">
                <a:latin typeface="Times New Roman" panose="02020603050405020304" pitchFamily="18" charset="0"/>
                <a:cs typeface="Times New Roman" panose="02020603050405020304" pitchFamily="18" charset="0"/>
              </a:rPr>
              <a:t>	Today’s </a:t>
            </a:r>
            <a:r>
              <a:rPr lang="en-US" sz="1600" dirty="0">
                <a:latin typeface="Times New Roman" panose="02020603050405020304" pitchFamily="18" charset="0"/>
                <a:cs typeface="Times New Roman" panose="02020603050405020304" pitchFamily="18" charset="0"/>
              </a:rPr>
              <a:t>service industry has seen gradual changes in that today customers are aware of what they want and they expect to get quality service from a service provider. Due to this, there is a need for the service provider to do enough market research on the customers’ changing trends in order to satisfy customer needs. For the case of Publix food retailing business, they have gained competitive edge by introducing a supportive service to cater to the elderly and disabled in the society. They are being considerate to the high population of elderly and disabled in Jacksonville and through this, will get more profits from the increased demand of their </a:t>
            </a:r>
            <a:r>
              <a:rPr lang="en-US" sz="1600" dirty="0">
                <a:latin typeface="Times New Roman" panose="02020603050405020304" pitchFamily="18" charset="0"/>
                <a:cs typeface="Times New Roman" panose="02020603050405020304" pitchFamily="18" charset="0"/>
              </a:rPr>
              <a:t>goods 65 and Older Population Grows Rapidly as Baby Boomers Age. </a:t>
            </a:r>
            <a:endParaRPr lang="en-ZW"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1987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34530"/>
            <a:ext cx="10515600" cy="356158"/>
          </a:xfrm>
        </p:spPr>
        <p:txBody>
          <a:bodyPr>
            <a:normAutofit fontScale="90000"/>
          </a:bodyPr>
          <a:lstStyle/>
          <a:p>
            <a:pPr algn="ctr">
              <a:lnSpc>
                <a:spcPct val="200000"/>
              </a:lnSpc>
            </a:pPr>
            <a:r>
              <a:rPr lang="en-US" sz="2200" dirty="0">
                <a:latin typeface="Times New Roman" panose="02020603050405020304" pitchFamily="18" charset="0"/>
                <a:cs typeface="Times New Roman" panose="02020603050405020304" pitchFamily="18" charset="0"/>
              </a:rPr>
              <a:t>References</a:t>
            </a:r>
            <a:r>
              <a:rPr lang="en-ZW" sz="2200" dirty="0">
                <a:latin typeface="Times New Roman" panose="02020603050405020304" pitchFamily="18" charset="0"/>
                <a:cs typeface="Times New Roman" panose="02020603050405020304" pitchFamily="18" charset="0"/>
              </a:rPr>
              <a:t/>
            </a:r>
            <a:br>
              <a:rPr lang="en-ZW" sz="2200" dirty="0">
                <a:latin typeface="Times New Roman" panose="02020603050405020304" pitchFamily="18" charset="0"/>
                <a:cs typeface="Times New Roman" panose="02020603050405020304" pitchFamily="18" charset="0"/>
              </a:rPr>
            </a:br>
            <a:r>
              <a:rPr lang="en-US" dirty="0"/>
              <a:t> </a:t>
            </a:r>
            <a:r>
              <a:rPr lang="en-ZW" dirty="0"/>
              <a:t/>
            </a:r>
            <a:br>
              <a:rPr lang="en-ZW" dirty="0"/>
            </a:br>
            <a:endParaRPr lang="en-ZW" dirty="0"/>
          </a:p>
        </p:txBody>
      </p:sp>
      <p:sp>
        <p:nvSpPr>
          <p:cNvPr id="3" name="Content Placeholder 2"/>
          <p:cNvSpPr>
            <a:spLocks noGrp="1"/>
          </p:cNvSpPr>
          <p:nvPr>
            <p:ph idx="1"/>
          </p:nvPr>
        </p:nvSpPr>
        <p:spPr>
          <a:xfrm>
            <a:off x="838200" y="603010"/>
            <a:ext cx="10515600" cy="5680224"/>
          </a:xfrm>
        </p:spPr>
        <p:txBody>
          <a:bodyPr>
            <a:noAutofit/>
          </a:bodyPr>
          <a:lstStyle/>
          <a:p>
            <a:pPr marL="0" indent="-457200" algn="ctr">
              <a:lnSpc>
                <a:spcPct val="200000"/>
              </a:lnSpc>
              <a:buNone/>
            </a:pPr>
            <a:endParaRPr lang="en-US" sz="1600" dirty="0" smtClean="0">
              <a:latin typeface="Times New Roman" panose="02020603050405020304" pitchFamily="18" charset="0"/>
              <a:cs typeface="Times New Roman" panose="02020603050405020304" pitchFamily="18" charset="0"/>
            </a:endParaRPr>
          </a:p>
          <a:p>
            <a:pPr marL="0" indent="-457200" algn="ctr">
              <a:lnSpc>
                <a:spcPct val="200000"/>
              </a:lnSpc>
              <a:buNone/>
            </a:pPr>
            <a:endParaRPr lang="en-US" sz="1600" dirty="0">
              <a:latin typeface="Times New Roman" panose="02020603050405020304" pitchFamily="18" charset="0"/>
              <a:cs typeface="Times New Roman" panose="02020603050405020304" pitchFamily="18" charset="0"/>
            </a:endParaRPr>
          </a:p>
          <a:p>
            <a:pPr marL="0" indent="-457200" algn="ctr">
              <a:lnSpc>
                <a:spcPct val="200000"/>
              </a:lnSpc>
              <a:buNone/>
            </a:pPr>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United States Census Bureau. (2020). Retrieved 6 November 2020, from https://www.census.gov/newsroom/press-releases/2020/65-older-population-grows.html.</a:t>
            </a:r>
            <a:endParaRPr lang="en-ZW" sz="1600" dirty="0">
              <a:latin typeface="Times New Roman" panose="02020603050405020304" pitchFamily="18" charset="0"/>
              <a:cs typeface="Times New Roman" panose="02020603050405020304" pitchFamily="18" charset="0"/>
            </a:endParaRPr>
          </a:p>
          <a:p>
            <a:pPr marL="0" indent="-457200" algn="ctr">
              <a:lnSpc>
                <a:spcPct val="200000"/>
              </a:lnSpc>
              <a:buNone/>
            </a:pPr>
            <a:r>
              <a:rPr lang="en-US" sz="1600" dirty="0" err="1">
                <a:latin typeface="Times New Roman" panose="02020603050405020304" pitchFamily="18" charset="0"/>
                <a:cs typeface="Times New Roman" panose="02020603050405020304" pitchFamily="18" charset="0"/>
              </a:rPr>
              <a:t>Ameratunga</a:t>
            </a:r>
            <a:r>
              <a:rPr lang="en-US" sz="1600" dirty="0">
                <a:latin typeface="Times New Roman" panose="02020603050405020304" pitchFamily="18" charset="0"/>
                <a:cs typeface="Times New Roman" panose="02020603050405020304" pitchFamily="18" charset="0"/>
              </a:rPr>
              <a:t>, S., Spray, J., Anderson, A., Wiles, J., Witten, K., &amp; </a:t>
            </a:r>
            <a:r>
              <a:rPr lang="en-US" sz="1600" dirty="0" err="1">
                <a:latin typeface="Times New Roman" panose="02020603050405020304" pitchFamily="18" charset="0"/>
                <a:cs typeface="Times New Roman" panose="02020603050405020304" pitchFamily="18" charset="0"/>
              </a:rPr>
              <a:t>Ofanoa</a:t>
            </a:r>
            <a:r>
              <a:rPr lang="en-US" sz="1600" dirty="0">
                <a:latin typeface="Times New Roman" panose="02020603050405020304" pitchFamily="18" charset="0"/>
                <a:cs typeface="Times New Roman" panose="02020603050405020304" pitchFamily="18" charset="0"/>
              </a:rPr>
              <a:t>, M. et al. (2019). Inclusive </a:t>
            </a:r>
            <a:r>
              <a:rPr lang="en-US" sz="1600" dirty="0" smtClean="0">
                <a:latin typeface="Times New Roman" panose="02020603050405020304" pitchFamily="18" charset="0"/>
                <a:cs typeface="Times New Roman" panose="02020603050405020304" pitchFamily="18" charset="0"/>
              </a:rPr>
              <a:t>Streetscapes</a:t>
            </a:r>
            <a:r>
              <a:rPr lang="en-US" sz="1600" dirty="0">
                <a:latin typeface="Times New Roman" panose="02020603050405020304" pitchFamily="18" charset="0"/>
                <a:cs typeface="Times New Roman" panose="02020603050405020304" pitchFamily="18" charset="0"/>
              </a:rPr>
              <a:t>: Disabled People and Older Citizens Charting a Roadmap to Equity. Journal Of Transport &amp; Health, 14, 100729. </a:t>
            </a:r>
            <a:r>
              <a:rPr lang="en-US" sz="1600" dirty="0">
                <a:latin typeface="Times New Roman" panose="02020603050405020304" pitchFamily="18" charset="0"/>
                <a:cs typeface="Times New Roman" panose="02020603050405020304" pitchFamily="18" charset="0"/>
                <a:hlinkClick r:id="rId2"/>
              </a:rPr>
              <a:t>https://</a:t>
            </a:r>
            <a:r>
              <a:rPr lang="en-US" sz="1600" dirty="0" smtClean="0">
                <a:latin typeface="Times New Roman" panose="02020603050405020304" pitchFamily="18" charset="0"/>
                <a:cs typeface="Times New Roman" panose="02020603050405020304" pitchFamily="18" charset="0"/>
                <a:hlinkClick r:id="rId2"/>
              </a:rPr>
              <a:t>doi.org/10.1016/j.jth.2019.100729</a:t>
            </a:r>
            <a:endParaRPr lang="en-ZW" sz="1600" dirty="0">
              <a:latin typeface="Times New Roman" panose="02020603050405020304" pitchFamily="18" charset="0"/>
              <a:cs typeface="Times New Roman" panose="02020603050405020304" pitchFamily="18" charset="0"/>
            </a:endParaRPr>
          </a:p>
          <a:p>
            <a:pPr marL="0" indent="-457200">
              <a:lnSpc>
                <a:spcPct val="200000"/>
              </a:lnSpc>
              <a:buNone/>
            </a:pPr>
            <a:r>
              <a:rPr lang="en-US" sz="1600" dirty="0" err="1" smtClean="0">
                <a:latin typeface="Times New Roman" panose="02020603050405020304" pitchFamily="18" charset="0"/>
                <a:cs typeface="Times New Roman" panose="02020603050405020304" pitchFamily="18" charset="0"/>
              </a:rPr>
              <a:t>Bouffard</a:t>
            </a:r>
            <a:r>
              <a:rPr lang="en-US" sz="1600" dirty="0">
                <a:latin typeface="Times New Roman" panose="02020603050405020304" pitchFamily="18" charset="0"/>
                <a:cs typeface="Times New Roman" panose="02020603050405020304" pitchFamily="18" charset="0"/>
              </a:rPr>
              <a:t>, K. (2020). Publix reports more financial success. Retrieved 6 November 2020, from </a:t>
            </a:r>
            <a:r>
              <a:rPr lang="en-US" sz="1600" dirty="0" smtClean="0">
                <a:latin typeface="Times New Roman" panose="02020603050405020304" pitchFamily="18" charset="0"/>
                <a:cs typeface="Times New Roman" panose="02020603050405020304" pitchFamily="18" charset="0"/>
              </a:rPr>
              <a:t>	https</a:t>
            </a:r>
            <a:r>
              <a:rPr lang="en-US" sz="1600" dirty="0">
                <a:latin typeface="Times New Roman" panose="02020603050405020304" pitchFamily="18" charset="0"/>
                <a:cs typeface="Times New Roman" panose="02020603050405020304" pitchFamily="18" charset="0"/>
              </a:rPr>
              <a:t>://www.theledger.com/news/20200302/publix-reports-more-financial-success.</a:t>
            </a:r>
            <a:endParaRPr lang="en-ZW" sz="1600" dirty="0">
              <a:latin typeface="Times New Roman" panose="02020603050405020304" pitchFamily="18" charset="0"/>
              <a:cs typeface="Times New Roman" panose="02020603050405020304" pitchFamily="18" charset="0"/>
            </a:endParaRPr>
          </a:p>
          <a:p>
            <a:pPr marL="0" indent="-457200" algn="ctr">
              <a:lnSpc>
                <a:spcPct val="200000"/>
              </a:lnSpc>
              <a:buNone/>
            </a:pPr>
            <a:r>
              <a:rPr lang="en-US" sz="1600" dirty="0" smtClean="0">
                <a:latin typeface="Times New Roman" panose="02020603050405020304" pitchFamily="18" charset="0"/>
                <a:cs typeface="Times New Roman" panose="02020603050405020304" pitchFamily="18" charset="0"/>
              </a:rPr>
              <a:t>.</a:t>
            </a:r>
            <a:endParaRPr lang="en-ZW" sz="1600" dirty="0">
              <a:latin typeface="Times New Roman" panose="02020603050405020304" pitchFamily="18" charset="0"/>
              <a:cs typeface="Times New Roman" panose="02020603050405020304" pitchFamily="18" charset="0"/>
            </a:endParaRPr>
          </a:p>
          <a:p>
            <a:pPr marL="0" indent="-457200" algn="ctr">
              <a:lnSpc>
                <a:spcPct val="200000"/>
              </a:lnSpc>
              <a:buNone/>
            </a:pPr>
            <a:endParaRPr lang="en-ZW" sz="1600" dirty="0"/>
          </a:p>
        </p:txBody>
      </p:sp>
    </p:spTree>
    <p:extLst>
      <p:ext uri="{BB962C8B-B14F-4D97-AF65-F5344CB8AC3E}">
        <p14:creationId xmlns:p14="http://schemas.microsoft.com/office/powerpoint/2010/main" val="22267842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58</TotalTime>
  <Words>588</Words>
  <Application>Microsoft Office PowerPoint</Application>
  <PresentationFormat>Widescreen</PresentationFormat>
  <Paragraphs>52</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Times New Roman</vt:lpstr>
      <vt:lpstr>Trebuchet MS</vt:lpstr>
      <vt:lpstr>Wingdings 3</vt:lpstr>
      <vt:lpstr>Facet</vt:lpstr>
      <vt:lpstr>      Publix Transportation Business Plan Student’s name: Professor's name: Institution of affiliation: Course: Date:  </vt:lpstr>
      <vt:lpstr>Introduction </vt:lpstr>
      <vt:lpstr>Business description, Vision and Mission</vt:lpstr>
      <vt:lpstr>Market analysis </vt:lpstr>
      <vt:lpstr>Service life </vt:lpstr>
      <vt:lpstr>Management and marketing </vt:lpstr>
      <vt:lpstr>Financial plan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Publix Transportation Business Plan Briana Richardson Writing Partner: Kerri Burden Brandman University MGTU 410</dc:title>
  <dc:creator>Admin</dc:creator>
  <cp:lastModifiedBy>USER</cp:lastModifiedBy>
  <cp:revision>9</cp:revision>
  <dcterms:created xsi:type="dcterms:W3CDTF">2020-12-11T21:33:56Z</dcterms:created>
  <dcterms:modified xsi:type="dcterms:W3CDTF">2020-12-12T10:18:25Z</dcterms:modified>
</cp:coreProperties>
</file>